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3" r:id="rId5"/>
    <p:sldId id="274" r:id="rId6"/>
    <p:sldId id="258" r:id="rId7"/>
    <p:sldId id="275" r:id="rId8"/>
    <p:sldId id="266" r:id="rId9"/>
    <p:sldId id="257" r:id="rId10"/>
    <p:sldId id="259" r:id="rId11"/>
    <p:sldId id="260" r:id="rId12"/>
    <p:sldId id="261" r:id="rId13"/>
    <p:sldId id="262" r:id="rId14"/>
    <p:sldId id="278" r:id="rId15"/>
    <p:sldId id="264" r:id="rId16"/>
    <p:sldId id="265" r:id="rId17"/>
    <p:sldId id="267" r:id="rId18"/>
    <p:sldId id="268" r:id="rId19"/>
    <p:sldId id="269" r:id="rId20"/>
    <p:sldId id="270" r:id="rId21"/>
    <p:sldId id="276" r:id="rId22"/>
    <p:sldId id="279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5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F4C163A-76FF-477C-BF0E-02CF8658AD8F}" type="datetimeFigureOut">
              <a:rPr lang="nl-BE" smtClean="0"/>
              <a:t>18/12/2012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E463E6-BBBA-45D7-8C09-A2E29B72B26A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ortrijksport.com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al.b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293096"/>
            <a:ext cx="7772400" cy="1296143"/>
          </a:xfrm>
        </p:spPr>
        <p:txBody>
          <a:bodyPr/>
          <a:lstStyle/>
          <a:p>
            <a:r>
              <a:rPr lang="nl-BE" sz="9600" dirty="0" err="1" smtClean="0"/>
              <a:t>Info-avond</a:t>
            </a:r>
            <a:endParaRPr lang="nl-BE" sz="9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7" y="404664"/>
            <a:ext cx="4355592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642020"/>
          </a:xfrm>
        </p:spPr>
        <p:txBody>
          <a:bodyPr/>
          <a:lstStyle/>
          <a:p>
            <a:r>
              <a:rPr lang="nl-BE" dirty="0" smtClean="0"/>
              <a:t>Verloop wedstrijd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61731"/>
            <a:ext cx="4995863" cy="5853113"/>
          </a:xfrm>
        </p:spPr>
        <p:txBody>
          <a:bodyPr>
            <a:normAutofit/>
          </a:bodyPr>
          <a:lstStyle/>
          <a:p>
            <a:r>
              <a:rPr lang="nl-BE" sz="2000" dirty="0" smtClean="0"/>
              <a:t>Bekijk vooraf uurrooster (website clubs)</a:t>
            </a:r>
          </a:p>
          <a:p>
            <a:r>
              <a:rPr lang="nl-BE" sz="2000" dirty="0" smtClean="0"/>
              <a:t>Aanmelden bij het secretariaat, aankoop wedstrijdkaartjes (KKS –atleten nemen gratis deel op KKS-meetings)</a:t>
            </a:r>
          </a:p>
          <a:p>
            <a:r>
              <a:rPr lang="nl-BE" sz="2000" dirty="0" smtClean="0"/>
              <a:t>Volledig ingevulde kaartjes terugbezorgen (liefst 1uur voor begin nummer)</a:t>
            </a:r>
          </a:p>
          <a:p>
            <a:pPr lvl="1"/>
            <a:r>
              <a:rPr lang="nl-BE" sz="1600" dirty="0" smtClean="0"/>
              <a:t>- startnummer : </a:t>
            </a:r>
            <a:r>
              <a:rPr lang="nl-BE" sz="2000" b="1" dirty="0" smtClean="0">
                <a:solidFill>
                  <a:srgbClr val="FF0000"/>
                </a:solidFill>
              </a:rPr>
              <a:t>duidelijk en correct</a:t>
            </a:r>
          </a:p>
          <a:p>
            <a:pPr marL="0" indent="0">
              <a:buNone/>
            </a:pPr>
            <a:r>
              <a:rPr lang="nl-BE" sz="2000" dirty="0"/>
              <a:t>	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" y="3645024"/>
            <a:ext cx="4526280" cy="220218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8" y="3645024"/>
            <a:ext cx="4884420" cy="23698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38" y="3627367"/>
            <a:ext cx="4785360" cy="2255520"/>
          </a:xfrm>
          <a:prstGeom prst="rect">
            <a:avLst/>
          </a:prstGeom>
        </p:spPr>
      </p:pic>
      <p:grpSp>
        <p:nvGrpSpPr>
          <p:cNvPr id="10" name="Groep 9"/>
          <p:cNvGrpSpPr/>
          <p:nvPr/>
        </p:nvGrpSpPr>
        <p:grpSpPr>
          <a:xfrm>
            <a:off x="5287715" y="1268760"/>
            <a:ext cx="3827455" cy="1904111"/>
            <a:chOff x="5287715" y="1268760"/>
            <a:chExt cx="3827455" cy="1904111"/>
          </a:xfrm>
        </p:grpSpPr>
        <p:pic>
          <p:nvPicPr>
            <p:cNvPr id="8" name="Afbeelding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7715" y="1268760"/>
              <a:ext cx="3827455" cy="1904111"/>
            </a:xfrm>
            <a:prstGeom prst="rect">
              <a:avLst/>
            </a:prstGeom>
          </p:spPr>
        </p:pic>
        <p:sp>
          <p:nvSpPr>
            <p:cNvPr id="9" name="Ovaal 8"/>
            <p:cNvSpPr/>
            <p:nvPr/>
          </p:nvSpPr>
          <p:spPr>
            <a:xfrm>
              <a:off x="5287715" y="1268760"/>
              <a:ext cx="652437" cy="50405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2" name="Rechte verbindingslijn met pijl 11"/>
          <p:cNvCxnSpPr>
            <a:stCxn id="9" idx="3"/>
          </p:cNvCxnSpPr>
          <p:nvPr/>
        </p:nvCxnSpPr>
        <p:spPr>
          <a:xfrm flipH="1">
            <a:off x="1403648" y="1698999"/>
            <a:ext cx="3979614" cy="32421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BE" sz="2000" dirty="0" smtClean="0"/>
              <a:t>Proef-wedstrijd</a:t>
            </a:r>
          </a:p>
          <a:p>
            <a:pPr lvl="1"/>
            <a:r>
              <a:rPr lang="nl-BE" sz="2000" dirty="0" smtClean="0"/>
              <a:t>Categorie</a:t>
            </a:r>
          </a:p>
          <a:p>
            <a:pPr lvl="1"/>
            <a:r>
              <a:rPr lang="nl-BE" sz="2000" dirty="0" smtClean="0"/>
              <a:t>Club : </a:t>
            </a:r>
            <a:r>
              <a:rPr lang="nl-BE" sz="3200" b="1" dirty="0" smtClean="0">
                <a:solidFill>
                  <a:srgbClr val="0070C0"/>
                </a:solidFill>
              </a:rPr>
              <a:t>KKS</a:t>
            </a:r>
            <a:endParaRPr lang="nl-BE" sz="3200" b="1" dirty="0" smtClean="0"/>
          </a:p>
          <a:p>
            <a:pPr lvl="1"/>
            <a:r>
              <a:rPr lang="nl-BE" sz="2400" b="1" dirty="0" smtClean="0">
                <a:solidFill>
                  <a:srgbClr val="FF0000"/>
                </a:solidFill>
              </a:rPr>
              <a:t>Geen valse of verwachte prestaties!</a:t>
            </a:r>
          </a:p>
          <a:p>
            <a:r>
              <a:rPr lang="nl-BE" sz="2000" dirty="0"/>
              <a:t>Aantreden in </a:t>
            </a:r>
            <a:r>
              <a:rPr lang="nl-BE" sz="2000" dirty="0" err="1" smtClean="0"/>
              <a:t>clubtrui</a:t>
            </a:r>
            <a:r>
              <a:rPr lang="nl-BE" sz="2000" dirty="0" smtClean="0"/>
              <a:t>, podium  behoort tot de wedstrijd!</a:t>
            </a:r>
            <a:endParaRPr lang="nl-BE" sz="2000" dirty="0"/>
          </a:p>
          <a:p>
            <a:r>
              <a:rPr lang="nl-BE" sz="2000" dirty="0"/>
              <a:t>Startnummer :</a:t>
            </a:r>
          </a:p>
          <a:p>
            <a:pPr lvl="1"/>
            <a:r>
              <a:rPr lang="nl-BE" sz="2000" dirty="0" smtClean="0"/>
              <a:t>Achteraan </a:t>
            </a:r>
            <a:r>
              <a:rPr lang="nl-BE" sz="2000" dirty="0"/>
              <a:t>: aankomst in banen</a:t>
            </a:r>
          </a:p>
          <a:p>
            <a:pPr lvl="1"/>
            <a:r>
              <a:rPr lang="nl-BE" sz="2000" dirty="0"/>
              <a:t>Vooraan : aankomst in lijn</a:t>
            </a:r>
          </a:p>
          <a:p>
            <a:pPr lvl="1"/>
            <a:r>
              <a:rPr lang="nl-BE" sz="2000" dirty="0"/>
              <a:t>Kampnummers : vrije keuze, best </a:t>
            </a:r>
            <a:r>
              <a:rPr lang="nl-BE" sz="2000" dirty="0" smtClean="0"/>
              <a:t>vooraan</a:t>
            </a:r>
          </a:p>
          <a:p>
            <a:pPr lvl="1"/>
            <a:r>
              <a:rPr lang="nl-BE" sz="2000" dirty="0" smtClean="0"/>
              <a:t>Vergeten startnummer : “papieren” nummer vragen in secretariaat</a:t>
            </a:r>
            <a:endParaRPr lang="nl-BE" sz="2000" dirty="0"/>
          </a:p>
          <a:p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786036"/>
          </a:xfrm>
        </p:spPr>
        <p:txBody>
          <a:bodyPr/>
          <a:lstStyle/>
          <a:p>
            <a:r>
              <a:rPr lang="nl-BE" dirty="0" smtClean="0"/>
              <a:t>Verloop wedstrijd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80" y="1196752"/>
            <a:ext cx="3713553" cy="2016224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3491880" y="476672"/>
            <a:ext cx="316835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2843808" y="836712"/>
            <a:ext cx="496855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3059832" y="1340768"/>
            <a:ext cx="424847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V="1">
            <a:off x="3203848" y="1484784"/>
            <a:ext cx="496855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Kampioenschappen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704145" y="1700808"/>
            <a:ext cx="773571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BK : Belgische </a:t>
            </a:r>
          </a:p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KVV : Vlaamse</a:t>
            </a:r>
          </a:p>
          <a:p>
            <a:pPr algn="ctr"/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PK : Provinciale</a:t>
            </a:r>
          </a:p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 : alle categorieën</a:t>
            </a:r>
          </a:p>
          <a:p>
            <a:pPr algn="ctr"/>
            <a:r>
              <a:rPr lang="nl-NL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Cad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/Schol</a:t>
            </a:r>
          </a:p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Jun/Beloften</a:t>
            </a:r>
          </a:p>
          <a:p>
            <a:pPr algn="ctr"/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Masters</a:t>
            </a:r>
            <a:endParaRPr lang="nl-N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2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Provinciaal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952328"/>
          </a:xfrm>
        </p:spPr>
        <p:txBody>
          <a:bodyPr>
            <a:normAutofit/>
          </a:bodyPr>
          <a:lstStyle/>
          <a:p>
            <a:r>
              <a:rPr lang="nl-BE" dirty="0" smtClean="0"/>
              <a:t>Iedereen mag deelnemen!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Maximum 2 nummers per dag, indoor 1 dag, outdoor 2 dagen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Bekijk goed het uurrooster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87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Belgische &amp; Vlaamse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Selectieprocedure : minimum te behalen of behoren tot het vooropgestelde toegelaten aantal atleten.</a:t>
            </a:r>
          </a:p>
          <a:p>
            <a:r>
              <a:rPr lang="nl-BE" dirty="0" smtClean="0"/>
              <a:t>Maximum 2 nummers per dag, beperkingen bij loopnummers : 100m &amp; 400m toegelaten, 200m en 400m niet!</a:t>
            </a:r>
          </a:p>
          <a:p>
            <a:r>
              <a:rPr lang="nl-BE" dirty="0" smtClean="0"/>
              <a:t>Inschrijving via website KKS ten laatste op vrijdagavond voor de deadline van de VAL. U krijgt altijd bevestiging.</a:t>
            </a:r>
          </a:p>
          <a:p>
            <a:r>
              <a:rPr lang="nl-BE" dirty="0" smtClean="0"/>
              <a:t>Op maandag verschijnt op de VAL-site een “</a:t>
            </a:r>
            <a:r>
              <a:rPr lang="nl-BE" b="1" dirty="0" smtClean="0"/>
              <a:t>inschrijvingslijst</a:t>
            </a:r>
            <a:r>
              <a:rPr lang="nl-BE" dirty="0" smtClean="0"/>
              <a:t>”, op woensdagavond de “</a:t>
            </a:r>
            <a:r>
              <a:rPr lang="nl-BE" b="1" dirty="0" smtClean="0"/>
              <a:t>deelnemerslijst</a:t>
            </a:r>
            <a:r>
              <a:rPr lang="nl-BE" dirty="0" smtClean="0"/>
              <a:t>”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048441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86707" y="1196752"/>
            <a:ext cx="6229709" cy="550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1988840"/>
            <a:ext cx="8990596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Verloop kampioenschappen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Aanmelden bij “</a:t>
            </a:r>
            <a:r>
              <a:rPr lang="nl-BE" b="1" dirty="0" smtClean="0"/>
              <a:t>aanmeldingsstand</a:t>
            </a:r>
            <a:r>
              <a:rPr lang="nl-BE" dirty="0" smtClean="0"/>
              <a:t>”, zeker een uur voor aanvang proef.</a:t>
            </a:r>
          </a:p>
          <a:p>
            <a:r>
              <a:rPr lang="nl-BE" dirty="0" smtClean="0"/>
              <a:t>Aanmelden bij “</a:t>
            </a:r>
            <a:r>
              <a:rPr lang="nl-BE" b="1" dirty="0" smtClean="0"/>
              <a:t>oproepkamer</a:t>
            </a:r>
            <a:r>
              <a:rPr lang="nl-BE" dirty="0" smtClean="0"/>
              <a:t>”, tijd voor proef, afhankelijk van type proef, staat vermeld bovenaan deelnemerslijst.</a:t>
            </a:r>
          </a:p>
          <a:p>
            <a:r>
              <a:rPr lang="nl-BE" dirty="0" smtClean="0"/>
              <a:t>Sancties bij niet deelname.</a:t>
            </a:r>
          </a:p>
          <a:p>
            <a:r>
              <a:rPr lang="nl-BE" dirty="0" smtClean="0"/>
              <a:t>Dopingcontrole</a:t>
            </a:r>
          </a:p>
          <a:p>
            <a:r>
              <a:rPr lang="nl-BE" dirty="0" smtClean="0"/>
              <a:t>Deelnamegeld voor BK en KVV vanaf </a:t>
            </a:r>
            <a:r>
              <a:rPr lang="nl-BE" dirty="0" err="1" smtClean="0"/>
              <a:t>cad</a:t>
            </a:r>
            <a:r>
              <a:rPr lang="nl-BE" dirty="0" smtClean="0"/>
              <a:t> tem sen wordt betaald door de club.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7" y="1484784"/>
            <a:ext cx="8408369" cy="47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7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 reglementen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Correct beëindigen poging bij werpnummers, gewoonte kweken tijdens trainingen.</a:t>
            </a:r>
          </a:p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Verlaten wedstrijdplaats : plaspauze,  andere proef, opgave : altijd jury verwittigen.</a:t>
            </a:r>
          </a:p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Talmtijden : </a:t>
            </a:r>
            <a:r>
              <a:rPr lang="nl-BE" dirty="0" smtClean="0">
                <a:solidFill>
                  <a:srgbClr val="FFFF00"/>
                </a:solidFill>
              </a:rPr>
              <a:t>gele vlag</a:t>
            </a:r>
            <a:endParaRPr lang="nl-BE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Valse start : </a:t>
            </a:r>
            <a:r>
              <a:rPr lang="nl-BE" dirty="0" smtClean="0">
                <a:solidFill>
                  <a:srgbClr val="FF0000"/>
                </a:solidFill>
              </a:rPr>
              <a:t>rode </a:t>
            </a:r>
            <a:r>
              <a:rPr lang="nl-BE" dirty="0" smtClean="0">
                <a:solidFill>
                  <a:schemeClr val="tx1"/>
                </a:solidFill>
              </a:rPr>
              <a:t>- </a:t>
            </a:r>
            <a:r>
              <a:rPr lang="nl-BE" dirty="0" smtClean="0">
                <a:solidFill>
                  <a:srgbClr val="FFFF00"/>
                </a:solidFill>
              </a:rPr>
              <a:t>gele </a:t>
            </a:r>
            <a:r>
              <a:rPr lang="nl-BE" dirty="0" smtClean="0">
                <a:solidFill>
                  <a:schemeClr val="tx1"/>
                </a:solidFill>
              </a:rPr>
              <a:t>– </a:t>
            </a:r>
            <a:r>
              <a:rPr lang="nl-BE" dirty="0" smtClean="0">
                <a:solidFill>
                  <a:srgbClr val="00B050"/>
                </a:solidFill>
              </a:rPr>
              <a:t>groene</a:t>
            </a:r>
            <a:r>
              <a:rPr lang="nl-BE" dirty="0" smtClean="0">
                <a:solidFill>
                  <a:schemeClr val="tx1"/>
                </a:solidFill>
              </a:rPr>
              <a:t> 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kaart</a:t>
            </a:r>
          </a:p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Bochten – horden – </a:t>
            </a:r>
            <a:r>
              <a:rPr lang="nl-BE" dirty="0" err="1" smtClean="0">
                <a:solidFill>
                  <a:schemeClr val="bg2">
                    <a:lumMod val="50000"/>
                  </a:schemeClr>
                </a:solidFill>
              </a:rPr>
              <a:t>steeple</a:t>
            </a:r>
            <a:endParaRPr lang="nl-BE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Aflossingen : </a:t>
            </a:r>
            <a:r>
              <a:rPr lang="nl-BE" dirty="0" smtClean="0">
                <a:solidFill>
                  <a:srgbClr val="FF0000"/>
                </a:solidFill>
              </a:rPr>
              <a:t>rode</a:t>
            </a:r>
            <a:r>
              <a:rPr lang="nl-BE" dirty="0" smtClean="0">
                <a:solidFill>
                  <a:srgbClr val="FFFF00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– </a:t>
            </a:r>
            <a:r>
              <a:rPr lang="nl-BE" dirty="0" smtClean="0">
                <a:solidFill>
                  <a:srgbClr val="FFFF00"/>
                </a:solidFill>
              </a:rPr>
              <a:t>gele</a:t>
            </a:r>
            <a:r>
              <a:rPr lang="nl-BE" dirty="0" smtClean="0">
                <a:solidFill>
                  <a:schemeClr val="tx1"/>
                </a:solidFill>
              </a:rPr>
              <a:t> – </a:t>
            </a:r>
            <a:r>
              <a:rPr lang="nl-BE" dirty="0" smtClean="0">
                <a:solidFill>
                  <a:schemeClr val="bg1"/>
                </a:solidFill>
              </a:rPr>
              <a:t>witte </a:t>
            </a:r>
            <a:r>
              <a:rPr lang="nl-BE" dirty="0" smtClean="0">
                <a:solidFill>
                  <a:schemeClr val="bg2">
                    <a:lumMod val="50000"/>
                  </a:schemeClr>
                </a:solidFill>
              </a:rPr>
              <a:t>vlaggen </a:t>
            </a:r>
            <a:endParaRPr lang="nl-BE" dirty="0" smtClean="0"/>
          </a:p>
          <a:p>
            <a:endParaRPr lang="nl-BE" dirty="0"/>
          </a:p>
          <a:p>
            <a:pPr marL="0" indent="0">
              <a:buNone/>
            </a:pPr>
            <a:r>
              <a:rPr lang="nl-BE" sz="3200" b="1" dirty="0" smtClean="0">
                <a:solidFill>
                  <a:schemeClr val="bg2">
                    <a:lumMod val="50000"/>
                  </a:schemeClr>
                </a:solidFill>
              </a:rPr>
              <a:t>Bij twijfel vraag raad!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84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Links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485980" y="1772816"/>
            <a:ext cx="417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Website club :  </a:t>
            </a:r>
            <a:r>
              <a:rPr lang="nl-BE" u="sng" dirty="0">
                <a:hlinkClick r:id="rId2"/>
              </a:rPr>
              <a:t>www.kortrijksport.com</a:t>
            </a:r>
            <a:r>
              <a:rPr lang="nl-BE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2420888"/>
            <a:ext cx="5931877" cy="368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86000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Website Vlaamse atletiekliga : </a:t>
            </a:r>
            <a:r>
              <a:rPr lang="nl-BE" u="sng" dirty="0">
                <a:hlinkClick r:id="rId2"/>
              </a:rPr>
              <a:t>www.val.be</a:t>
            </a:r>
            <a:r>
              <a:rPr lang="nl-BE" dirty="0"/>
              <a:t> </a:t>
            </a:r>
          </a:p>
        </p:txBody>
      </p:sp>
      <p:sp>
        <p:nvSpPr>
          <p:cNvPr id="3" name="Rechthoek 2"/>
          <p:cNvSpPr/>
          <p:nvPr/>
        </p:nvSpPr>
        <p:spPr>
          <a:xfrm>
            <a:off x="395536" y="980728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V</a:t>
            </a:r>
            <a:r>
              <a:rPr lang="nl-BE" b="1" u="sng" dirty="0"/>
              <a:t>al – clubs : adressen – wedstrijden - uurroosters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3" y="2045302"/>
            <a:ext cx="4209474" cy="301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56678"/>
            <a:ext cx="2101361" cy="10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27" y="1916832"/>
            <a:ext cx="3551361" cy="361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98431"/>
            <a:ext cx="5904656" cy="513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2114115" y="548680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b="1" u="sng" dirty="0"/>
              <a:t>Reglementen</a:t>
            </a:r>
            <a:r>
              <a:rPr lang="nl-BE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2" y="2204864"/>
            <a:ext cx="1536663" cy="25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30713"/>
            <a:ext cx="4392184" cy="28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9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Verzekering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115616" y="1916832"/>
            <a:ext cx="56829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Wie een startnummer heeft is verzekerd tegen</a:t>
            </a:r>
            <a:br>
              <a:rPr lang="nl-BE" dirty="0" smtClean="0"/>
            </a:br>
            <a:r>
              <a:rPr lang="nl-BE" dirty="0" smtClean="0"/>
              <a:t>- sportongevallen: begrip ongeval</a:t>
            </a:r>
            <a:br>
              <a:rPr lang="nl-BE" dirty="0" smtClean="0"/>
            </a:br>
            <a:r>
              <a:rPr lang="nl-BE" dirty="0" smtClean="0"/>
              <a:t>- burgerlijke aansprakelijkheid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Wat te doen:</a:t>
            </a:r>
            <a:br>
              <a:rPr lang="nl-BE" dirty="0" smtClean="0"/>
            </a:br>
            <a:r>
              <a:rPr lang="nl-BE" dirty="0" smtClean="0"/>
              <a:t>- onmiddellijk trainer of bestuur verwittigen</a:t>
            </a:r>
            <a:br>
              <a:rPr lang="nl-BE" dirty="0" smtClean="0"/>
            </a:br>
            <a:r>
              <a:rPr lang="nl-BE" dirty="0" smtClean="0"/>
              <a:t>- administratie zo snel mogelijk in orde brengen</a:t>
            </a:r>
            <a:br>
              <a:rPr lang="nl-BE" dirty="0" smtClean="0"/>
            </a:br>
            <a:r>
              <a:rPr lang="nl-BE" dirty="0" smtClean="0"/>
              <a:t>- spoed : vraag attest met vaststelling blessure</a:t>
            </a:r>
            <a:br>
              <a:rPr lang="nl-BE" dirty="0" smtClean="0"/>
            </a:br>
            <a:r>
              <a:rPr lang="nl-BE" dirty="0" smtClean="0"/>
              <a:t>- aangifte gebeurt via club, afhandeling persoonlijk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9670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476672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u="sng" dirty="0"/>
              <a:t>Kampioenschappen : Kalender –Resultaten – info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9156"/>
            <a:ext cx="3312368" cy="373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27368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96543"/>
            <a:ext cx="27368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652">
            <a:off x="3067362" y="2521958"/>
            <a:ext cx="2916399" cy="114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395">
            <a:off x="3482752" y="4042228"/>
            <a:ext cx="2025352" cy="7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Beurzen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475656" y="2204864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KKS – beurs : volgend </a:t>
            </a:r>
            <a:r>
              <a:rPr lang="nl-BE" dirty="0" smtClean="0"/>
              <a:t>seizoen</a:t>
            </a:r>
            <a:br>
              <a:rPr lang="nl-BE" dirty="0" smtClean="0"/>
            </a:br>
            <a:r>
              <a:rPr lang="nl-BE" dirty="0" smtClean="0"/>
              <a:t>	voorwaarden minimumbeurs van 12 euro, deelname aan 10 proeven waarvan minstens 1 op een provinciaal </a:t>
            </a:r>
            <a:r>
              <a:rPr lang="nl-BE" dirty="0" smtClean="0"/>
              <a:t>kampioenschap</a:t>
            </a:r>
            <a:br>
              <a:rPr lang="nl-BE" dirty="0" smtClean="0"/>
            </a:br>
            <a:r>
              <a:rPr lang="nl-BE" dirty="0" smtClean="0"/>
              <a:t>En deelname aan interclubwedstrijd waarvoor men is aangeduid.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KKS – meerkamp : voor cadetten en scholieren</a:t>
            </a:r>
            <a:br>
              <a:rPr lang="nl-BE" dirty="0" smtClean="0"/>
            </a:b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Jeugdcriterium Krant van West-Vlaanderen : cadetten en scholieren</a:t>
            </a:r>
            <a:br>
              <a:rPr lang="nl-BE" dirty="0" smtClean="0"/>
            </a:b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PCP- klassement (provinciaal comité prestaties) : </a:t>
            </a:r>
            <a:r>
              <a:rPr lang="nl-BE" dirty="0" err="1" smtClean="0"/>
              <a:t>juniors</a:t>
            </a:r>
            <a:r>
              <a:rPr lang="nl-BE" dirty="0" smtClean="0"/>
              <a:t> &amp; </a:t>
            </a:r>
            <a:r>
              <a:rPr lang="nl-BE" dirty="0" err="1" smtClean="0"/>
              <a:t>seniors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693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600200"/>
          </a:xfrm>
        </p:spPr>
        <p:txBody>
          <a:bodyPr/>
          <a:lstStyle/>
          <a:p>
            <a:r>
              <a:rPr lang="nl-BE" dirty="0" smtClean="0"/>
              <a:t>Stages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75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Trainingen - Gedragscode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2204864"/>
            <a:ext cx="7776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Wees tijdig op de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Start tijdig, ieder start met gekende opwarming, ook als de trainer </a:t>
            </a:r>
            <a:r>
              <a:rPr lang="nl-BE" dirty="0"/>
              <a:t>door werkomstandigheden wat later </a:t>
            </a:r>
            <a:r>
              <a:rPr lang="nl-BE" dirty="0" smtClean="0"/>
              <a:t>komt, of nog een andere groep traint.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Ieder werkt de afgesproken training  af. (geen eigen initiatief).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Wie een tijdje uit is door blessure of andere oorzaak stelt  zijn trainer op de hoogte.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Geen GSM – MP-speler op training.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Ieder zet zich ten volle in  op zijn mogelijkheden, </a:t>
            </a:r>
            <a:r>
              <a:rPr lang="nl-BE" dirty="0"/>
              <a:t> </a:t>
            </a:r>
            <a:r>
              <a:rPr lang="nl-BE" dirty="0" smtClean="0"/>
              <a:t>je laat u niet beïnvloeden om aan een ander tempo te trainen.</a:t>
            </a:r>
          </a:p>
          <a:p>
            <a:pPr marL="285750" indent="-285750">
              <a:buFont typeface="Arial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2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600200"/>
          </a:xfrm>
        </p:spPr>
        <p:txBody>
          <a:bodyPr/>
          <a:lstStyle/>
          <a:p>
            <a:r>
              <a:rPr lang="nl-BE" sz="9600" dirty="0"/>
              <a:t>W</a:t>
            </a:r>
            <a:r>
              <a:rPr lang="nl-BE" sz="9600" dirty="0" smtClean="0"/>
              <a:t>edstrijden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30436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aan wedstrijden meedoen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1043608" y="2420888"/>
            <a:ext cx="5371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Versterkt de clubgeest : samen uit – samen thuis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Leerschool voor later : attitudes - gewoontes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Meedoen is belangrijker dan winnen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Beurzen : komt later aan bod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41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99592" y="3573016"/>
            <a:ext cx="712879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Alle wedstrijden gebeuren in overleg met de trainer</a:t>
            </a:r>
            <a:endParaRPr lang="nl-NL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331640" y="1700808"/>
            <a:ext cx="6408712" cy="1200329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Gouden regel</a:t>
            </a:r>
            <a:endParaRPr lang="nl-NL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2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Voorbereiding op wedstrijd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611560" y="22768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De wedstrijd start de dag voordien met het klaarmaken van de sporttas,</a:t>
            </a:r>
            <a:br>
              <a:rPr lang="nl-BE" dirty="0" smtClean="0"/>
            </a:br>
            <a:r>
              <a:rPr lang="nl-BE" dirty="0" smtClean="0"/>
              <a:t>Zo voorkom je stress de dag van de wedstrijd : zoeken startnummer, pinnen wisselen, …</a:t>
            </a:r>
          </a:p>
          <a:p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/>
              <a:t>Zorg voor reservekledij, reservepinnen spikes, </a:t>
            </a:r>
            <a:r>
              <a:rPr lang="nl-BE" smtClean="0"/>
              <a:t>voldoende drank en eten</a:t>
            </a:r>
            <a:br>
              <a:rPr lang="nl-BE" smtClean="0"/>
            </a:br>
            <a:endParaRPr lang="nl-BE" dirty="0" smtClean="0"/>
          </a:p>
          <a:p>
            <a:pPr marL="285750" indent="-285750">
              <a:buFont typeface="Arial" pitchFamily="34" charset="0"/>
              <a:buChar char="•"/>
            </a:pPr>
            <a:endParaRPr lang="nl-BE" dirty="0"/>
          </a:p>
          <a:p>
            <a:pPr marL="285750" indent="-285750">
              <a:buFont typeface="Arial" pitchFamily="34" charset="0"/>
              <a:buChar char="•"/>
            </a:pPr>
            <a:r>
              <a:rPr lang="nl-BE" dirty="0" err="1" smtClean="0"/>
              <a:t>Clubtrui</a:t>
            </a:r>
            <a:r>
              <a:rPr lang="nl-BE" dirty="0" smtClean="0"/>
              <a:t> en spikes aan te doen net voor de wedstrijd.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459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Crossen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Wees tijdig : voldoende tijd voor een degelijke opwarming</a:t>
            </a:r>
          </a:p>
          <a:p>
            <a:r>
              <a:rPr lang="nl-BE" dirty="0" smtClean="0"/>
              <a:t>Kom tijdig aan de start</a:t>
            </a:r>
          </a:p>
          <a:p>
            <a:r>
              <a:rPr lang="nl-BE" dirty="0" smtClean="0"/>
              <a:t>Startnummer : vooraan</a:t>
            </a:r>
          </a:p>
          <a:p>
            <a:r>
              <a:rPr lang="nl-BE" dirty="0" smtClean="0"/>
              <a:t>Volledig ingevuld crosskaartje : best achter startnummer (blijft droog en leesbaar)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09" y="4077072"/>
            <a:ext cx="4384548" cy="23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Piste wedstrijden          Min =&gt; </a:t>
            </a:r>
            <a:r>
              <a:rPr lang="nl-BE" dirty="0" err="1" smtClean="0"/>
              <a:t>Cad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 smtClean="0"/>
              <a:t>Miniem</a:t>
            </a:r>
            <a:endParaRPr lang="nl-BE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b="1" dirty="0" smtClean="0"/>
              <a:t>Vanaf cadet</a:t>
            </a:r>
            <a:endParaRPr lang="nl-BE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07504" y="2212848"/>
            <a:ext cx="8424936" cy="4384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b="1" u="sng" dirty="0" smtClean="0"/>
              <a:t>startblokken: </a:t>
            </a:r>
            <a:r>
              <a:rPr lang="nl-BE" dirty="0" smtClean="0"/>
              <a:t>vrije keuze 	</a:t>
            </a:r>
            <a:r>
              <a:rPr lang="nl-BE" sz="3100" b="1" dirty="0" smtClean="0">
                <a:solidFill>
                  <a:srgbClr val="FF0000"/>
                </a:solidFill>
              </a:rPr>
              <a:t>=&gt; </a:t>
            </a:r>
            <a:r>
              <a:rPr lang="nl-BE" sz="3100" b="1" dirty="0">
                <a:solidFill>
                  <a:srgbClr val="FF0000"/>
                </a:solidFill>
              </a:rPr>
              <a:t>verplicht (100m=&gt; 400m)</a:t>
            </a:r>
            <a:br>
              <a:rPr lang="nl-BE" sz="3100" b="1" dirty="0">
                <a:solidFill>
                  <a:srgbClr val="FF0000"/>
                </a:solidFill>
              </a:rPr>
            </a:br>
            <a:endParaRPr lang="nl-BE" sz="31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  <a:p>
            <a:pPr marL="0" indent="0">
              <a:buNone/>
            </a:pPr>
            <a:r>
              <a:rPr lang="nl-BE" b="1" u="sng" dirty="0" smtClean="0"/>
              <a:t>werpnummers</a:t>
            </a:r>
            <a:r>
              <a:rPr lang="nl-BE" dirty="0" smtClean="0"/>
              <a:t> : 3 pogingen 	</a:t>
            </a:r>
            <a:r>
              <a:rPr lang="nl-BE" b="1" dirty="0" smtClean="0">
                <a:solidFill>
                  <a:srgbClr val="FF0000"/>
                </a:solidFill>
              </a:rPr>
              <a:t>=&gt;  </a:t>
            </a:r>
            <a:r>
              <a:rPr lang="nl-BE" b="1" dirty="0">
                <a:solidFill>
                  <a:srgbClr val="FF0000"/>
                </a:solidFill>
              </a:rPr>
              <a:t>8 beste/</a:t>
            </a:r>
            <a:r>
              <a:rPr lang="nl-BE" b="1" dirty="0" err="1">
                <a:solidFill>
                  <a:srgbClr val="FF0000"/>
                </a:solidFill>
              </a:rPr>
              <a:t>cat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  3 </a:t>
            </a:r>
            <a:r>
              <a:rPr lang="nl-BE" b="1" dirty="0">
                <a:solidFill>
                  <a:srgbClr val="FF0000"/>
                </a:solidFill>
              </a:rPr>
              <a:t>extra </a:t>
            </a:r>
            <a:r>
              <a:rPr lang="nl-BE" b="1" dirty="0" smtClean="0">
                <a:solidFill>
                  <a:srgbClr val="FF0000"/>
                </a:solidFill>
              </a:rPr>
              <a:t>						pogingen</a:t>
            </a:r>
            <a:r>
              <a:rPr lang="nl-BE" b="1" dirty="0">
                <a:solidFill>
                  <a:srgbClr val="FF0000"/>
                </a:solidFill>
              </a:rPr>
              <a:t>, omgekeerde </a:t>
            </a:r>
            <a:r>
              <a:rPr lang="nl-BE" b="1" dirty="0" smtClean="0">
                <a:solidFill>
                  <a:srgbClr val="FF0000"/>
                </a:solidFill>
              </a:rPr>
              <a:t>						volgorde</a:t>
            </a:r>
            <a:r>
              <a:rPr lang="nl-BE" b="1" dirty="0">
                <a:solidFill>
                  <a:srgbClr val="FF0000"/>
                </a:solidFill>
              </a:rPr>
              <a:t>, niet bij meerkamp</a:t>
            </a:r>
            <a:r>
              <a:rPr lang="nl-BE" b="1" dirty="0"/>
              <a:t/>
            </a:r>
            <a:br>
              <a:rPr lang="nl-BE" b="1" dirty="0"/>
            </a:br>
            <a:endParaRPr lang="nl-BE" b="1" dirty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b="1" u="sng" dirty="0" smtClean="0"/>
              <a:t>meerkamp</a:t>
            </a:r>
            <a:r>
              <a:rPr lang="nl-BE" dirty="0" smtClean="0"/>
              <a:t> : deelname aan alle nummers niet verplicht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		</a:t>
            </a:r>
            <a:r>
              <a:rPr lang="nl-BE" b="1" dirty="0" smtClean="0">
                <a:solidFill>
                  <a:srgbClr val="FF0000"/>
                </a:solidFill>
              </a:rPr>
              <a:t>=&gt; niet deelname aan een nummer 					=&gt; geen verder deelname aan de 					meerkamp, geleverde prestaties zijn 					geldig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12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812</TotalTime>
  <Words>541</Words>
  <Application>Microsoft Office PowerPoint</Application>
  <PresentationFormat>Diavoorstelling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Executive</vt:lpstr>
      <vt:lpstr>Info-avond</vt:lpstr>
      <vt:lpstr>Verzekering</vt:lpstr>
      <vt:lpstr>Trainingen - Gedragscode</vt:lpstr>
      <vt:lpstr>Wedstrijden</vt:lpstr>
      <vt:lpstr>Waarom aan wedstrijden meedoen</vt:lpstr>
      <vt:lpstr>PowerPoint-presentatie</vt:lpstr>
      <vt:lpstr>Voorbereiding op wedstrijd</vt:lpstr>
      <vt:lpstr>Crossen</vt:lpstr>
      <vt:lpstr>Piste wedstrijden          Min =&gt; Cad</vt:lpstr>
      <vt:lpstr>Verloop wedstrijd</vt:lpstr>
      <vt:lpstr>Verloop wedstrijd</vt:lpstr>
      <vt:lpstr>Kampioenschappen</vt:lpstr>
      <vt:lpstr>Provinciaal</vt:lpstr>
      <vt:lpstr>Belgische &amp; Vlaamse</vt:lpstr>
      <vt:lpstr>Verloop kampioenschappen</vt:lpstr>
      <vt:lpstr>Kennis reglementen</vt:lpstr>
      <vt:lpstr>Links</vt:lpstr>
      <vt:lpstr>PowerPoint-presentatie</vt:lpstr>
      <vt:lpstr>PowerPoint-presentatie</vt:lpstr>
      <vt:lpstr>PowerPoint-presentatie</vt:lpstr>
      <vt:lpstr>Beurzen</vt:lpstr>
      <vt:lpstr>Stages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Info-avond</dc:title>
  <dc:creator>Katrien Vanwolleghem</dc:creator>
  <cp:lastModifiedBy>trienne</cp:lastModifiedBy>
  <cp:revision>48</cp:revision>
  <dcterms:created xsi:type="dcterms:W3CDTF">2011-10-09T14:04:42Z</dcterms:created>
  <dcterms:modified xsi:type="dcterms:W3CDTF">2012-12-18T15:56:53Z</dcterms:modified>
</cp:coreProperties>
</file>